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7" r:id="rId9"/>
    <p:sldId id="268" r:id="rId10"/>
    <p:sldId id="261" r:id="rId11"/>
    <p:sldId id="262" r:id="rId12"/>
    <p:sldId id="266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SimSun" panose="02010600030101010101" pitchFamily="2" charset="-122"/>
      <p:regular r:id="rId20"/>
    </p:embeddedFont>
    <p:embeddedFont>
      <p:font typeface="Geist" pitchFamily="34" charset="0"/>
      <p:bold r:id="rId21"/>
    </p:embeddedFont>
    <p:embeddedFont>
      <p:font typeface="Geist" pitchFamily="34" charset="-122"/>
      <p:bold r:id="rId22"/>
    </p:embeddedFont>
    <p:embeddedFont>
      <p:font typeface="Geist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0AF32D-10BE-4790-B7AC-2A24A0EA446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6355" y="2018030"/>
            <a:ext cx="6941820" cy="3101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NutriClass– Food Classification Using Nutritional Data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396355" y="5005070"/>
            <a:ext cx="659384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+mj-lt"/>
                <a:ea typeface="Geist" pitchFamily="34" charset="-122"/>
                <a:cs typeface="+mj-lt"/>
              </a:rPr>
              <a:t>End-to-End Machine Learning Project</a:t>
            </a:r>
            <a:endParaRPr lang="en-US" sz="2800" b="1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3335"/>
            <a:ext cx="14631670" cy="824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0815" y="607695"/>
            <a:ext cx="4607560" cy="9950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Project Features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2168485"/>
            <a:ext cx="304800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Cloud-Based Development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13234"/>
            <a:ext cx="304800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Complete ML workflow built entirely in Google Colab, enabling seamless collaboration and accessibility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1684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Robust Pipeline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2658904"/>
            <a:ext cx="304811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Clean, structured preprocessing pipeline integrating scaling, encoding, and SMOTE for optimal data preparation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168485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Comprehensive Comparison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013234"/>
            <a:ext cx="304811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Seven algorithms trained and evaluated using proper metrics for thorough performance assessment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21684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2658904"/>
            <a:ext cx="304811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Rich visualisations included throughout for enhanced understanding of data patterns and model behaviour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5648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055281"/>
            <a:ext cx="304800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Complete codebase and results maintained in GitHub for reproducibility and collaboration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0750" y="240625"/>
            <a:ext cx="5168860" cy="552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&amp; Solutions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06978" y="1077754"/>
            <a:ext cx="22860" cy="6088261"/>
          </a:xfrm>
          <a:prstGeom prst="roundRect">
            <a:avLst>
              <a:gd name="adj" fmla="val 696544"/>
            </a:avLst>
          </a:prstGeom>
          <a:solidFill>
            <a:srgbClr val="B7D5CA"/>
          </a:solidFill>
        </p:spPr>
      </p:sp>
      <p:sp>
        <p:nvSpPr>
          <p:cNvPr id="5" name="Shape 2"/>
          <p:cNvSpPr/>
          <p:nvPr/>
        </p:nvSpPr>
        <p:spPr>
          <a:xfrm>
            <a:off x="1083131" y="1265277"/>
            <a:ext cx="530662" cy="22860"/>
          </a:xfrm>
          <a:prstGeom prst="roundRect">
            <a:avLst>
              <a:gd name="adj" fmla="val 696544"/>
            </a:avLst>
          </a:prstGeom>
          <a:solidFill>
            <a:srgbClr val="B7D5CA"/>
          </a:solidFill>
        </p:spPr>
      </p:sp>
      <p:sp>
        <p:nvSpPr>
          <p:cNvPr id="6" name="Shape 3"/>
          <p:cNvSpPr/>
          <p:nvPr/>
        </p:nvSpPr>
        <p:spPr>
          <a:xfrm>
            <a:off x="707965" y="1077754"/>
            <a:ext cx="398026" cy="398026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4283" y="1110853"/>
            <a:ext cx="265271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91613" y="1138476"/>
            <a:ext cx="2221230" cy="276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Imbalanced Classes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91613" y="1520904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Uneven distribution across food categories risking biased predictions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791613" y="1910001"/>
            <a:ext cx="6822162" cy="5660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highlight>
                  <a:srgbClr val="D2DDF8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Implemented SMOTE to generate synthetic samples and achieve balanced training data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1083131" y="3017282"/>
            <a:ext cx="530662" cy="22860"/>
          </a:xfrm>
          <a:prstGeom prst="roundRect">
            <a:avLst>
              <a:gd name="adj" fmla="val 696544"/>
            </a:avLst>
          </a:prstGeom>
          <a:solidFill>
            <a:srgbClr val="B7D5CA"/>
          </a:solidFill>
        </p:spPr>
      </p:sp>
      <p:sp>
        <p:nvSpPr>
          <p:cNvPr id="12" name="Shape 9"/>
          <p:cNvSpPr/>
          <p:nvPr/>
        </p:nvSpPr>
        <p:spPr>
          <a:xfrm>
            <a:off x="707965" y="2829758"/>
            <a:ext cx="398026" cy="398026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4283" y="2862858"/>
            <a:ext cx="265271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91613" y="2890480"/>
            <a:ext cx="2211467" cy="276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Selection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91613" y="3272909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Identifying the optimal algorithm from multiple candidates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1791613" y="3662005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highlight>
                  <a:srgbClr val="D2DDF8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Systematic comparison using macro-averaged metrics for fair evaluation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1083131" y="4486275"/>
            <a:ext cx="530662" cy="22860"/>
          </a:xfrm>
          <a:prstGeom prst="roundRect">
            <a:avLst>
              <a:gd name="adj" fmla="val 696544"/>
            </a:avLst>
          </a:prstGeom>
          <a:solidFill>
            <a:srgbClr val="B7D5CA"/>
          </a:solidFill>
        </p:spPr>
      </p:sp>
      <p:sp>
        <p:nvSpPr>
          <p:cNvPr id="18" name="Shape 15"/>
          <p:cNvSpPr/>
          <p:nvPr/>
        </p:nvSpPr>
        <p:spPr>
          <a:xfrm>
            <a:off x="707965" y="4298752"/>
            <a:ext cx="398026" cy="398026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74283" y="4331851"/>
            <a:ext cx="265271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91613" y="4359473"/>
            <a:ext cx="2211467" cy="276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Quality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791613" y="4741902"/>
            <a:ext cx="6822162" cy="5660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Handling outliers and missing values that could compromise model performance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1791613" y="5414010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highlight>
                  <a:srgbClr val="D2DDF8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Applied IQR method for outliers and statistical imputation for missing data</a:t>
            </a:r>
            <a:endParaRPr lang="en-US" dirty="0"/>
          </a:p>
        </p:txBody>
      </p:sp>
      <p:sp>
        <p:nvSpPr>
          <p:cNvPr id="23" name="Shape 20"/>
          <p:cNvSpPr/>
          <p:nvPr/>
        </p:nvSpPr>
        <p:spPr>
          <a:xfrm>
            <a:off x="1083131" y="6238280"/>
            <a:ext cx="530662" cy="22860"/>
          </a:xfrm>
          <a:prstGeom prst="roundRect">
            <a:avLst>
              <a:gd name="adj" fmla="val 696544"/>
            </a:avLst>
          </a:prstGeom>
          <a:solidFill>
            <a:srgbClr val="B7D5CA"/>
          </a:solidFill>
        </p:spPr>
      </p:sp>
      <p:sp>
        <p:nvSpPr>
          <p:cNvPr id="24" name="Shape 21"/>
          <p:cNvSpPr/>
          <p:nvPr/>
        </p:nvSpPr>
        <p:spPr>
          <a:xfrm>
            <a:off x="707965" y="6050756"/>
            <a:ext cx="398026" cy="398026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74283" y="6083856"/>
            <a:ext cx="265271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791613" y="6111478"/>
            <a:ext cx="2211467" cy="276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 Structure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791613" y="6493907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Maintaining clean, reusable code throughout development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1791613" y="6883003"/>
            <a:ext cx="6822162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B4A4A"/>
                </a:solidFill>
                <a:highlight>
                  <a:srgbClr val="D2DDF8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Followed modular pipeline architecture in Colab for maintainability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95395" y="217805"/>
            <a:ext cx="7452995" cy="876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0"/>
              </a:rPr>
              <a:t>Future Improvements &amp; Next Steps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0"/>
            </a:endParaRPr>
          </a:p>
        </p:txBody>
      </p:sp>
      <p:sp>
        <p:nvSpPr>
          <p:cNvPr id="5" name="Shape 1"/>
          <p:cNvSpPr/>
          <p:nvPr>
            <p:custDataLst>
              <p:tags r:id="rId1"/>
            </p:custDataLst>
          </p:nvPr>
        </p:nvSpPr>
        <p:spPr>
          <a:xfrm>
            <a:off x="2745641" y="1219002"/>
            <a:ext cx="581885" cy="1128876"/>
          </a:xfrm>
          <a:prstGeom prst="roundRect">
            <a:avLst>
              <a:gd name="adj" fmla="val 3600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2927507" y="1647075"/>
            <a:ext cx="218155" cy="272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1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3472962" y="1364438"/>
            <a:ext cx="2594961" cy="227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Real-World Data Integration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3472815" y="1737360"/>
            <a:ext cx="7219315" cy="925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Incorporate actual food nutrition databases for stronger generalisation and practical applicability</a:t>
            </a:r>
            <a:endParaRPr lang="en-US" dirty="0">
              <a:solidFill>
                <a:srgbClr val="4B4A4A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2745641" y="2493313"/>
            <a:ext cx="581885" cy="1128876"/>
          </a:xfrm>
          <a:prstGeom prst="roundRect">
            <a:avLst>
              <a:gd name="adj" fmla="val 3600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2927507" y="2921387"/>
            <a:ext cx="218155" cy="272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2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3472962" y="2638749"/>
            <a:ext cx="2492653" cy="227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Deep Learning Exploration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3472815" y="3011170"/>
            <a:ext cx="6637655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Experiment with neural networks and deep learning architectures for potentially improved performance</a:t>
            </a:r>
            <a:endParaRPr lang="en-US" dirty="0">
              <a:solidFill>
                <a:srgbClr val="4B4A4A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2745641" y="3767625"/>
            <a:ext cx="581885" cy="1128876"/>
          </a:xfrm>
          <a:prstGeom prst="roundRect">
            <a:avLst>
              <a:gd name="adj" fmla="val 3600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2927507" y="4195697"/>
            <a:ext cx="218155" cy="272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3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3472962" y="3913061"/>
            <a:ext cx="2836285" cy="227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Advanced Feature Engineering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3472815" y="4285615"/>
            <a:ext cx="7507605" cy="925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Create derived features and interaction terms to capture complex nutritional relationships</a:t>
            </a:r>
            <a:endParaRPr lang="en-US" dirty="0">
              <a:solidFill>
                <a:srgbClr val="4B4A4A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>
            <p:custDataLst>
              <p:tags r:id="rId13"/>
            </p:custDataLst>
          </p:nvPr>
        </p:nvSpPr>
        <p:spPr>
          <a:xfrm>
            <a:off x="2745641" y="5041935"/>
            <a:ext cx="581885" cy="1128876"/>
          </a:xfrm>
          <a:prstGeom prst="roundRect">
            <a:avLst>
              <a:gd name="adj" fmla="val 36002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2927507" y="5470009"/>
            <a:ext cx="218155" cy="272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4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3472962" y="5187372"/>
            <a:ext cx="1908397" cy="227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Pipeline Automation</a:t>
            </a:r>
            <a:endParaRPr lang="en-US" b="1" dirty="0">
              <a:solidFill>
                <a:srgbClr val="4B4A4A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3472815" y="5560060"/>
            <a:ext cx="7507605" cy="841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Develop automated workflow for easier deployment, reuse, and production integration</a:t>
            </a:r>
            <a:endParaRPr lang="en-US" dirty="0">
              <a:solidFill>
                <a:srgbClr val="4B4A4A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2440305" y="6668720"/>
            <a:ext cx="8275320" cy="23098"/>
          </a:xfrm>
          <a:prstGeom prst="rect">
            <a:avLst/>
          </a:prstGeom>
          <a:solidFill>
            <a:srgbClr val="4B4A4A">
              <a:alpha val="50000"/>
            </a:srgbClr>
          </a:solidFill>
        </p:spPr>
      </p:sp>
      <p:sp>
        <p:nvSpPr>
          <p:cNvPr id="22" name="Text 18"/>
          <p:cNvSpPr/>
          <p:nvPr/>
        </p:nvSpPr>
        <p:spPr>
          <a:xfrm>
            <a:off x="6308725" y="6958965"/>
            <a:ext cx="1285240" cy="549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Arial" panose="020B0604020202020204" pitchFamily="34" charset="0"/>
                <a:ea typeface="Noto Serif SC Bold" pitchFamily="34" charset="-122"/>
                <a:cs typeface="Arial" panose="020B0604020202020204" pitchFamily="34" charset="0"/>
              </a:rPr>
              <a:t>Thank You! </a:t>
            </a:r>
            <a:endParaRPr lang="en-US" b="1" dirty="0">
              <a:solidFill>
                <a:srgbClr val="006747"/>
              </a:solidFill>
              <a:latin typeface="Arial" panose="020B0604020202020204" pitchFamily="34" charset="0"/>
              <a:ea typeface="Noto Serif SC Bold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5381625" y="7334885"/>
            <a:ext cx="3281045" cy="343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Questions are welcome. </a:t>
            </a:r>
            <a:endParaRPr lang="en-US" dirty="0">
              <a:solidFill>
                <a:srgbClr val="4B4A4A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8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213" y="2645966"/>
            <a:ext cx="4892516" cy="611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531813" y="3564295"/>
            <a:ext cx="195620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2000" dirty="0">
              <a:solidFill>
                <a:srgbClr val="4B4A4A"/>
              </a:solidFill>
              <a:latin typeface="Noto Serif SC Light" pitchFamily="34" charset="0"/>
              <a:ea typeface="Noto Serif SC Light" pitchFamily="34" charset="-122"/>
              <a:cs typeface="Noto Serif SC Light" pitchFamily="34" charset="-120"/>
            </a:endParaRPr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531813" y="3873857"/>
            <a:ext cx="6532483" cy="22860"/>
          </a:xfrm>
          <a:prstGeom prst="rect">
            <a:avLst/>
          </a:prstGeom>
          <a:solidFill>
            <a:srgbClr val="006747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531813" y="4017328"/>
            <a:ext cx="2446258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Classification Goal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531813" y="4440476"/>
            <a:ext cx="6532483" cy="939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Classified food items into distinct categories using comprehensive nutritional data including Calories, Protein, Carbohydrates, Fat, and Sugar content.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7259915" y="3564295"/>
            <a:ext cx="195620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2000" dirty="0">
              <a:solidFill>
                <a:srgbClr val="4B4A4A"/>
              </a:solidFill>
              <a:latin typeface="Noto Serif SC Light" pitchFamily="34" charset="0"/>
              <a:ea typeface="Noto Serif SC Light" pitchFamily="34" charset="-122"/>
              <a:cs typeface="Noto Serif SC Light" pitchFamily="34" charset="-120"/>
            </a:endParaRPr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7259915" y="3873857"/>
            <a:ext cx="6532602" cy="22860"/>
          </a:xfrm>
          <a:prstGeom prst="rect">
            <a:avLst/>
          </a:prstGeom>
          <a:solidFill>
            <a:srgbClr val="006747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7259915" y="4017328"/>
            <a:ext cx="3352919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Environment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7259915" y="4440476"/>
            <a:ext cx="6532602" cy="6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Complete end-to-end workflow implemented in Google Colab, ensuring reproducibility and accessibility for collaborative development.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531813" y="5722183"/>
            <a:ext cx="195620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2000" dirty="0">
              <a:solidFill>
                <a:srgbClr val="4B4A4A"/>
              </a:solidFill>
              <a:latin typeface="Noto Serif SC Light" pitchFamily="34" charset="0"/>
              <a:ea typeface="Noto Serif SC Light" pitchFamily="34" charset="-122"/>
              <a:cs typeface="Noto Serif SC Light" pitchFamily="34" charset="-120"/>
            </a:endParaRPr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531813" y="6031746"/>
            <a:ext cx="6532483" cy="22860"/>
          </a:xfrm>
          <a:prstGeom prst="rect">
            <a:avLst/>
          </a:prstGeom>
          <a:solidFill>
            <a:srgbClr val="006747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531813" y="6175216"/>
            <a:ext cx="2446258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Complete Pipeline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531813" y="6598364"/>
            <a:ext cx="6532483" cy="6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workflow covering Data Preprocessing, Exploratory Data Analysis, Model Training, and rigorous Evaluation.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14"/>
            </p:custDataLst>
          </p:nvPr>
        </p:nvSpPr>
        <p:spPr>
          <a:xfrm>
            <a:off x="7259915" y="5722183"/>
            <a:ext cx="195620" cy="244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2000" dirty="0">
              <a:solidFill>
                <a:srgbClr val="4B4A4A"/>
              </a:solidFill>
              <a:latin typeface="Noto Serif SC Light" pitchFamily="34" charset="0"/>
              <a:ea typeface="Noto Serif SC Light" pitchFamily="34" charset="-122"/>
              <a:cs typeface="Noto Serif SC Light" pitchFamily="34" charset="-120"/>
            </a:endParaRPr>
          </a:p>
        </p:txBody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7259915" y="6031746"/>
            <a:ext cx="6532602" cy="22860"/>
          </a:xfrm>
          <a:prstGeom prst="rect">
            <a:avLst/>
          </a:prstGeom>
          <a:solidFill>
            <a:srgbClr val="006747"/>
          </a:solidFill>
        </p:spPr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7259955" y="6175375"/>
            <a:ext cx="3312795" cy="440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Performance Achievement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7259915" y="6598364"/>
            <a:ext cx="6532602" cy="6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Achieved remarkably high accuracy using sophisticated Machine Learning algorithms with balanced performance metrics.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5158" y="347623"/>
            <a:ext cx="3218617" cy="4021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 Stack Used</a:t>
            </a:r>
            <a:endParaRPr lang="en-US" sz="4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5495" y="1419225"/>
            <a:ext cx="3218815" cy="586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Languages &amp; Libraries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13055" y="2346325"/>
            <a:ext cx="9551035" cy="935990"/>
          </a:xfrm>
          <a:prstGeom prst="roundRect">
            <a:avLst>
              <a:gd name="adj" fmla="val 140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94479" y="2451219"/>
            <a:ext cx="1609249" cy="201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94479" y="2878931"/>
            <a:ext cx="6419731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programming language for data processing and model development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50533" y="3690818"/>
            <a:ext cx="6707624" cy="823674"/>
          </a:xfrm>
          <a:prstGeom prst="roundRect">
            <a:avLst>
              <a:gd name="adj" fmla="val 140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4479" y="3819525"/>
            <a:ext cx="1609249" cy="201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Processing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4479" y="4177387"/>
            <a:ext cx="6419731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Pandas and NumPy for efficient data manipulation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0533" y="4890214"/>
            <a:ext cx="6707624" cy="823674"/>
          </a:xfrm>
          <a:prstGeom prst="roundRect">
            <a:avLst>
              <a:gd name="adj" fmla="val 140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94479" y="4964946"/>
            <a:ext cx="1609249" cy="201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ML Frameworks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94479" y="5367258"/>
            <a:ext cx="6419731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Scikit-learn and XGBoost for model building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0533" y="6081990"/>
            <a:ext cx="6707624" cy="823674"/>
          </a:xfrm>
          <a:prstGeom prst="roundRect">
            <a:avLst>
              <a:gd name="adj" fmla="val 1406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94479" y="6220222"/>
            <a:ext cx="1609249" cy="201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Visualisation</a:t>
            </a:r>
            <a:endParaRPr lang="en-US" sz="2000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94479" y="6555859"/>
            <a:ext cx="6419731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Matplotlib and Seaborn for insights</a:t>
            </a: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437245" y="3888740"/>
            <a:ext cx="2810510" cy="325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Tools &amp; Techniques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460813" y="4577834"/>
            <a:ext cx="6707624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000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Google Colab: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Cloud-based development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indent="0" algn="just">
              <a:lnSpc>
                <a:spcPct val="100000"/>
              </a:lnSpc>
              <a:buSzPct val="100000"/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environment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460615" y="5356225"/>
            <a:ext cx="6707505" cy="183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000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SMOTE: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Synthetic Minority Over-sampling Technique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just">
              <a:lnSpc>
                <a:spcPct val="100000"/>
              </a:lnSpc>
              <a:buSzPct val="100000"/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handle class imbalance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460813" y="6014918"/>
            <a:ext cx="6707624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000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StandardScaler: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Feature normalisation for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just">
              <a:lnSpc>
                <a:spcPct val="100000"/>
              </a:lnSpc>
              <a:buSzPct val="100000"/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consistent scaling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460813" y="6781403"/>
            <a:ext cx="6707624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000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Joblib: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Model serialisation and persistence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460813" y="7150378"/>
            <a:ext cx="6707624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000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Version control and code repository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just">
              <a:lnSpc>
                <a:spcPct val="100000"/>
              </a:lnSpc>
              <a:buSzPct val="100000"/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management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28722" y="425887"/>
            <a:ext cx="4786551" cy="4841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&amp; Preprocessing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42290" y="1142365"/>
            <a:ext cx="3952240" cy="2757805"/>
          </a:xfrm>
          <a:prstGeom prst="roundRect">
            <a:avLst>
              <a:gd name="adj" fmla="val 68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4612" y="1304806"/>
            <a:ext cx="464701" cy="464701"/>
          </a:xfrm>
          <a:prstGeom prst="roundRect">
            <a:avLst>
              <a:gd name="adj" fmla="val 19675201"/>
            </a:avLst>
          </a:prstGeom>
          <a:solidFill>
            <a:srgbClr val="006747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366" y="1406485"/>
            <a:ext cx="209074" cy="2613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4850" y="1858010"/>
            <a:ext cx="3196590" cy="441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Characteristics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4612" y="2164596"/>
            <a:ext cx="3627358" cy="743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+mj-lt"/>
                <a:ea typeface="Geist" pitchFamily="34" charset="-122"/>
                <a:cs typeface="+mj-lt"/>
              </a:rPr>
              <a:t>Synthetic nutrition dataset containing 6,278 records across multiple food categories with comprehensive nutritional attributes.</a:t>
            </a:r>
            <a:endParaRPr lang="en-US" b="1" dirty="0">
              <a:solidFill>
                <a:srgbClr val="4B4A4A"/>
              </a:solidFill>
              <a:latin typeface="+mj-lt"/>
              <a:ea typeface="Geist" pitchFamily="34" charset="-122"/>
              <a:cs typeface="+mj-lt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49470" y="1142365"/>
            <a:ext cx="3952240" cy="2783205"/>
          </a:xfrm>
          <a:prstGeom prst="roundRect">
            <a:avLst>
              <a:gd name="adj" fmla="val 689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11911" y="1304806"/>
            <a:ext cx="464701" cy="464701"/>
          </a:xfrm>
          <a:prstGeom prst="roundRect">
            <a:avLst>
              <a:gd name="adj" fmla="val 19675201"/>
            </a:avLst>
          </a:prstGeom>
          <a:solidFill>
            <a:srgbClr val="006747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65" y="1406485"/>
            <a:ext cx="209074" cy="2613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12030" y="1833245"/>
            <a:ext cx="1992630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Cleaning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811276" y="2163961"/>
            <a:ext cx="3627477" cy="743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 defTabSz="914400">
              <a:lnSpc>
                <a:spcPct val="100000"/>
              </a:lnSpc>
              <a:buNone/>
              <a:tabLst>
                <a:tab pos="447675" algn="l"/>
              </a:tabLst>
            </a:pPr>
            <a:r>
              <a:rPr lang="en-US" b="1" dirty="0">
                <a:solidFill>
                  <a:srgbClr val="4B4A4A"/>
                </a:solidFill>
                <a:latin typeface="+mj-lt"/>
                <a:ea typeface="Geist" pitchFamily="34" charset="-122"/>
                <a:cs typeface="+mj-lt"/>
              </a:rPr>
              <a:t>Removed duplicates to eliminate bias. Missing values filled using median for numerical features and mode for categorical variables.</a:t>
            </a:r>
            <a:endParaRPr lang="en-US" b="1" dirty="0">
              <a:solidFill>
                <a:srgbClr val="4B4A4A"/>
              </a:solidFill>
              <a:latin typeface="+mj-lt"/>
              <a:ea typeface="Geist" pitchFamily="34" charset="-122"/>
              <a:cs typeface="+mj-lt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2" y="5021342"/>
            <a:ext cx="774502" cy="92940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471493" y="5176242"/>
            <a:ext cx="1936194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Encoding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1471493" y="5511046"/>
            <a:ext cx="7130415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Label Encoding applied to target variable for model compatibility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92" y="5950744"/>
            <a:ext cx="774502" cy="92940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471493" y="6105644"/>
            <a:ext cx="1936194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Scaling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1471493" y="6440448"/>
            <a:ext cx="7130415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StandardScaler normalised features to unit variance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92" y="6880146"/>
            <a:ext cx="774502" cy="929402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471493" y="7035046"/>
            <a:ext cx="1936194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Balancing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7" name="Text 18"/>
          <p:cNvSpPr/>
          <p:nvPr/>
        </p:nvSpPr>
        <p:spPr>
          <a:xfrm>
            <a:off x="1471493" y="7369850"/>
            <a:ext cx="7130415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SMOTE resolved class imbalance effectively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pic>
        <p:nvPicPr>
          <p:cNvPr id="31" name="Content Placeholder 30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919210" y="2352040"/>
            <a:ext cx="5540375" cy="4336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32996" y="468392"/>
            <a:ext cx="8745379" cy="532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Exploratory Data Analysis – Key Insights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1"/>
            </p:custDataLst>
          </p:nvPr>
        </p:nvSpPr>
        <p:spPr>
          <a:xfrm>
            <a:off x="597098" y="2160826"/>
            <a:ext cx="2686883" cy="266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Imbalanced Distribution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596900" y="2570480"/>
            <a:ext cx="3272790" cy="1635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 distribution showed significant imbalance, necessitating SMOTE for synthetic sample generation and balanced training.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4663837" y="2160826"/>
            <a:ext cx="2129195" cy="266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Strong Correlations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8" name="Text 6"/>
          <p:cNvSpPr/>
          <p:nvPr>
            <p:custDataLst>
              <p:tags r:id="rId4"/>
            </p:custDataLst>
          </p:nvPr>
        </p:nvSpPr>
        <p:spPr>
          <a:xfrm>
            <a:off x="4664075" y="2570480"/>
            <a:ext cx="3829050" cy="1625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Calories and Carbohydrates exhibited strong positive correlation, revealing key nutritional relationships within food categories.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0" name="Text 8"/>
          <p:cNvSpPr/>
          <p:nvPr>
            <p:custDataLst>
              <p:tags r:id="rId5"/>
            </p:custDataLst>
          </p:nvPr>
        </p:nvSpPr>
        <p:spPr>
          <a:xfrm>
            <a:off x="8927465" y="2160905"/>
            <a:ext cx="2585720" cy="386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Discriminative Features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1" name="Text 9"/>
          <p:cNvSpPr/>
          <p:nvPr>
            <p:custDataLst>
              <p:tags r:id="rId6"/>
            </p:custDataLst>
          </p:nvPr>
        </p:nvSpPr>
        <p:spPr>
          <a:xfrm>
            <a:off x="8927465" y="2570480"/>
            <a:ext cx="3703320" cy="1482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Protein and Sugar content emerged as powerful features for distinguishing between different food categories.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96741" y="4695984"/>
            <a:ext cx="3249930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Visualisation Techniques</a:t>
            </a:r>
            <a:endParaRPr lang="en-US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79011" y="5259229"/>
            <a:ext cx="5125879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 distribution plots revealing imbalance patterns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9011" y="5775444"/>
            <a:ext cx="5125879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Correlation heatmap showing feature relationships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9011" y="6291659"/>
            <a:ext cx="5125879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Boxplots for outlier detection and treatment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 descr="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1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4629765" cy="8211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550" y="224790"/>
            <a:ext cx="4314190" cy="5784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Modelling Approach</a:t>
            </a:r>
            <a:endParaRPr lang="en-US" sz="32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3864" y="1055965"/>
            <a:ext cx="2043589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Algorithms Evaluated</a:t>
            </a:r>
            <a:endParaRPr lang="en-US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33864" y="142779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8624" y="142779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6" name="Text 4"/>
          <p:cNvSpPr/>
          <p:nvPr/>
        </p:nvSpPr>
        <p:spPr>
          <a:xfrm>
            <a:off x="618768" y="156698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18768" y="188464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Linear baseline classifier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33864" y="234600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18624" y="234600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10" name="Text 8"/>
          <p:cNvSpPr/>
          <p:nvPr/>
        </p:nvSpPr>
        <p:spPr>
          <a:xfrm>
            <a:off x="618768" y="2485192"/>
            <a:ext cx="2265164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K-Nearest Neighbours (KNN)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18768" y="280285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Instance-based learning algorithm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3864" y="326421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18624" y="326421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14" name="Text 12"/>
          <p:cNvSpPr/>
          <p:nvPr/>
        </p:nvSpPr>
        <p:spPr>
          <a:xfrm>
            <a:off x="618768" y="3403402"/>
            <a:ext cx="2423636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Support Vector Machine (SVM)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18768" y="372106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Maximum margin classifier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33864" y="418242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18624" y="418242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18" name="Text 16"/>
          <p:cNvSpPr/>
          <p:nvPr/>
        </p:nvSpPr>
        <p:spPr>
          <a:xfrm>
            <a:off x="618768" y="432161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 Tree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18768" y="463927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Rule-based classification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33864" y="510063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18624" y="510063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22" name="Text 20"/>
          <p:cNvSpPr/>
          <p:nvPr/>
        </p:nvSpPr>
        <p:spPr>
          <a:xfrm>
            <a:off x="618768" y="523982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Random Forest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18768" y="555748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Ensemble of decision trees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33864" y="601884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18624" y="601884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26" name="Text 24"/>
          <p:cNvSpPr/>
          <p:nvPr/>
        </p:nvSpPr>
        <p:spPr>
          <a:xfrm>
            <a:off x="618768" y="615803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Gradient Boosting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18768" y="647569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Sequential ensemble method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433864" y="6937058"/>
            <a:ext cx="7433310" cy="794266"/>
          </a:xfrm>
          <a:prstGeom prst="roundRect">
            <a:avLst>
              <a:gd name="adj" fmla="val 921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18624" y="6937058"/>
            <a:ext cx="60960" cy="794266"/>
          </a:xfrm>
          <a:prstGeom prst="roundRect">
            <a:avLst>
              <a:gd name="adj" fmla="val 183051"/>
            </a:avLst>
          </a:prstGeom>
          <a:solidFill>
            <a:srgbClr val="006747"/>
          </a:solidFill>
        </p:spPr>
      </p:sp>
      <p:sp>
        <p:nvSpPr>
          <p:cNvPr id="30" name="Text 28"/>
          <p:cNvSpPr/>
          <p:nvPr/>
        </p:nvSpPr>
        <p:spPr>
          <a:xfrm>
            <a:off x="618768" y="707624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XGBoost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18768" y="7393900"/>
            <a:ext cx="7109222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Optimised gradient boosting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177213" y="1055965"/>
            <a:ext cx="1859756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Strategy</a:t>
            </a:r>
            <a:endParaRPr lang="en-US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8177213" y="1427798"/>
            <a:ext cx="6026825" cy="779026"/>
          </a:xfrm>
          <a:prstGeom prst="roundRect">
            <a:avLst>
              <a:gd name="adj" fmla="val 3819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308777" y="155936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Split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08777" y="1877020"/>
            <a:ext cx="5763697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80% training, 20% testing with stratified sampling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77213" y="2330768"/>
            <a:ext cx="6026825" cy="779026"/>
          </a:xfrm>
          <a:prstGeom prst="roundRect">
            <a:avLst>
              <a:gd name="adj" fmla="val 3819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308777" y="246233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Cross-Validation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8308777" y="2779990"/>
            <a:ext cx="5763697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3-5 fold stratified CV for robust evaluation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8177213" y="3233738"/>
            <a:ext cx="6026825" cy="779026"/>
          </a:xfrm>
          <a:prstGeom prst="roundRect">
            <a:avLst>
              <a:gd name="adj" fmla="val 3819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308777" y="336530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Pipeline Design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308777" y="3682960"/>
            <a:ext cx="5763697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Integrated scaling, SMOTE, and model training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177213" y="4136708"/>
            <a:ext cx="6026825" cy="779026"/>
          </a:xfrm>
          <a:prstGeom prst="roundRect">
            <a:avLst>
              <a:gd name="adj" fmla="val 3819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8308777" y="4268272"/>
            <a:ext cx="1549717" cy="193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Reproducibility</a:t>
            </a:r>
            <a:endParaRPr lang="en-US" b="1" dirty="0">
              <a:solidFill>
                <a:srgbClr val="4B4A4A"/>
              </a:solidFill>
              <a:latin typeface="Noto Serif SC Bold" pitchFamily="34" charset="0"/>
              <a:ea typeface="Noto Serif SC Bold" pitchFamily="34" charset="-122"/>
              <a:cs typeface="Noto Serif SC Bold" pitchFamily="34" charset="-12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308777" y="4585930"/>
            <a:ext cx="5763697" cy="1982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Fixed random seed ensures consistent results</a:t>
            </a:r>
            <a:endParaRPr lang="en-US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012" y="521732"/>
            <a:ext cx="6086713" cy="5929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Evaluation Results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64012" y="1494115"/>
            <a:ext cx="13302377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performance comparison across seven machine learning algorithms with multiple evaluation metrics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4012" y="2011085"/>
            <a:ext cx="13302377" cy="4387215"/>
          </a:xfrm>
          <a:prstGeom prst="roundRect">
            <a:avLst>
              <a:gd name="adj" fmla="val 38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1632" y="2018705"/>
            <a:ext cx="13287137" cy="54649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61774" y="2140148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187309" y="2140148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Accuracy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180296" y="2140148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Macro F1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173283" y="2140148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Precision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0166271" y="2140148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Recall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2159258" y="2140148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CV Macro F1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71632" y="2565202"/>
            <a:ext cx="13287137" cy="54649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861774" y="2686645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KNN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4187309" y="2686645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B54D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99.16%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180296" y="2686645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B54D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99.23%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173283" y="2686645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B54D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99.29%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0166271" y="2686645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B54D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99.18%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2159258" y="2686645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B54D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98.88%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71632" y="3111698"/>
            <a:ext cx="13287137" cy="54649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861774" y="3233142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SVM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187309" y="3233142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99.35%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180296" y="3233142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98.96%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8173283" y="3233142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98.60%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10166271" y="3233142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99.38%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12159258" y="3233142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98.70%</a:t>
            </a:r>
            <a:endParaRPr lang="en-US" sz="1450" dirty="0"/>
          </a:p>
        </p:txBody>
      </p:sp>
      <p:sp>
        <p:nvSpPr>
          <p:cNvPr id="26" name="Shape 24"/>
          <p:cNvSpPr/>
          <p:nvPr/>
        </p:nvSpPr>
        <p:spPr>
          <a:xfrm>
            <a:off x="671632" y="3658195"/>
            <a:ext cx="13287137" cy="54649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861774" y="3779639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XGBoost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4187309" y="3779639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99.33%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6180296" y="3779639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98.92%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8173283" y="3779639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98.57%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10166271" y="3779639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99.33%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2159258" y="3779639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98.68%</a:t>
            </a:r>
            <a:endParaRPr lang="en-US" sz="1450" dirty="0"/>
          </a:p>
        </p:txBody>
      </p:sp>
      <p:sp>
        <p:nvSpPr>
          <p:cNvPr id="33" name="Shape 31"/>
          <p:cNvSpPr/>
          <p:nvPr/>
        </p:nvSpPr>
        <p:spPr>
          <a:xfrm>
            <a:off x="671632" y="4204692"/>
            <a:ext cx="13287137" cy="54649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4" name="Text 32"/>
          <p:cNvSpPr/>
          <p:nvPr/>
        </p:nvSpPr>
        <p:spPr>
          <a:xfrm>
            <a:off x="861774" y="4326136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Random Forest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4187309" y="4326136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99.27%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6180296" y="4326136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98.89%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8173283" y="4326136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98.53%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166271" y="4326136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99.30%</a:t>
            </a:r>
            <a:endParaRPr lang="en-US" sz="1450" dirty="0"/>
          </a:p>
        </p:txBody>
      </p:sp>
      <p:sp>
        <p:nvSpPr>
          <p:cNvPr id="39" name="Text 37"/>
          <p:cNvSpPr/>
          <p:nvPr/>
        </p:nvSpPr>
        <p:spPr>
          <a:xfrm>
            <a:off x="12159258" y="4326136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98.68%</a:t>
            </a:r>
            <a:endParaRPr lang="en-US" sz="1450" dirty="0"/>
          </a:p>
        </p:txBody>
      </p:sp>
      <p:sp>
        <p:nvSpPr>
          <p:cNvPr id="40" name="Shape 38"/>
          <p:cNvSpPr/>
          <p:nvPr/>
        </p:nvSpPr>
        <p:spPr>
          <a:xfrm>
            <a:off x="671632" y="4751189"/>
            <a:ext cx="13287137" cy="54649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41" name="Text 39"/>
          <p:cNvSpPr/>
          <p:nvPr/>
        </p:nvSpPr>
        <p:spPr>
          <a:xfrm>
            <a:off x="861774" y="4872633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Gradient Boosting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4187309" y="4872633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99.28%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6180296" y="4872633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98.85%</a:t>
            </a:r>
            <a:endParaRPr lang="en-US" sz="1450" dirty="0"/>
          </a:p>
        </p:txBody>
      </p:sp>
      <p:sp>
        <p:nvSpPr>
          <p:cNvPr id="44" name="Text 42"/>
          <p:cNvSpPr/>
          <p:nvPr/>
        </p:nvSpPr>
        <p:spPr>
          <a:xfrm>
            <a:off x="8173283" y="4872633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98.49%</a:t>
            </a:r>
            <a:endParaRPr lang="en-US" sz="1450" dirty="0"/>
          </a:p>
        </p:txBody>
      </p:sp>
      <p:sp>
        <p:nvSpPr>
          <p:cNvPr id="45" name="Text 43"/>
          <p:cNvSpPr/>
          <p:nvPr/>
        </p:nvSpPr>
        <p:spPr>
          <a:xfrm>
            <a:off x="10166271" y="4872633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99.27%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12159258" y="4872633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98.64%</a:t>
            </a:r>
            <a:endParaRPr lang="en-US" sz="1450" dirty="0"/>
          </a:p>
        </p:txBody>
      </p:sp>
      <p:sp>
        <p:nvSpPr>
          <p:cNvPr id="47" name="Shape 45"/>
          <p:cNvSpPr/>
          <p:nvPr/>
        </p:nvSpPr>
        <p:spPr>
          <a:xfrm>
            <a:off x="671632" y="5297686"/>
            <a:ext cx="13287137" cy="54649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48" name="Text 46"/>
          <p:cNvSpPr/>
          <p:nvPr/>
        </p:nvSpPr>
        <p:spPr>
          <a:xfrm>
            <a:off x="861774" y="5419130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Logistic Regression</a:t>
            </a:r>
            <a:endParaRPr lang="en-US" sz="1450" dirty="0"/>
          </a:p>
        </p:txBody>
      </p:sp>
      <p:sp>
        <p:nvSpPr>
          <p:cNvPr id="49" name="Text 47"/>
          <p:cNvSpPr/>
          <p:nvPr/>
        </p:nvSpPr>
        <p:spPr>
          <a:xfrm>
            <a:off x="4187309" y="5419130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99.00%</a:t>
            </a:r>
            <a:endParaRPr lang="en-US" sz="1450" dirty="0"/>
          </a:p>
        </p:txBody>
      </p:sp>
      <p:sp>
        <p:nvSpPr>
          <p:cNvPr id="50" name="Text 48"/>
          <p:cNvSpPr/>
          <p:nvPr/>
        </p:nvSpPr>
        <p:spPr>
          <a:xfrm>
            <a:off x="6180296" y="5419130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98.67%</a:t>
            </a:r>
            <a:endParaRPr lang="en-US" sz="1450" dirty="0"/>
          </a:p>
        </p:txBody>
      </p:sp>
      <p:sp>
        <p:nvSpPr>
          <p:cNvPr id="51" name="Text 49"/>
          <p:cNvSpPr/>
          <p:nvPr/>
        </p:nvSpPr>
        <p:spPr>
          <a:xfrm>
            <a:off x="8173283" y="5419130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98.60%</a:t>
            </a:r>
            <a:endParaRPr lang="en-US" sz="1450" dirty="0"/>
          </a:p>
        </p:txBody>
      </p:sp>
      <p:sp>
        <p:nvSpPr>
          <p:cNvPr id="52" name="Text 50"/>
          <p:cNvSpPr/>
          <p:nvPr/>
        </p:nvSpPr>
        <p:spPr>
          <a:xfrm>
            <a:off x="10166271" y="5419130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98.75%</a:t>
            </a:r>
            <a:endParaRPr lang="en-US" sz="1450" dirty="0"/>
          </a:p>
        </p:txBody>
      </p:sp>
      <p:sp>
        <p:nvSpPr>
          <p:cNvPr id="53" name="Text 51"/>
          <p:cNvSpPr/>
          <p:nvPr/>
        </p:nvSpPr>
        <p:spPr>
          <a:xfrm>
            <a:off x="12159258" y="5419130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98.61%</a:t>
            </a:r>
            <a:endParaRPr lang="en-US" sz="1450" dirty="0"/>
          </a:p>
        </p:txBody>
      </p:sp>
      <p:sp>
        <p:nvSpPr>
          <p:cNvPr id="54" name="Shape 52"/>
          <p:cNvSpPr/>
          <p:nvPr/>
        </p:nvSpPr>
        <p:spPr>
          <a:xfrm>
            <a:off x="671632" y="5844183"/>
            <a:ext cx="13287137" cy="54649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55" name="Text 53"/>
          <p:cNvSpPr/>
          <p:nvPr/>
        </p:nvSpPr>
        <p:spPr>
          <a:xfrm>
            <a:off x="861774" y="5965627"/>
            <a:ext cx="2938582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Decision Tree</a:t>
            </a:r>
            <a:endParaRPr lang="en-US" sz="1450" dirty="0"/>
          </a:p>
        </p:txBody>
      </p:sp>
      <p:sp>
        <p:nvSpPr>
          <p:cNvPr id="56" name="Text 54"/>
          <p:cNvSpPr/>
          <p:nvPr/>
        </p:nvSpPr>
        <p:spPr>
          <a:xfrm>
            <a:off x="4187309" y="5965627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98.66%</a:t>
            </a:r>
            <a:endParaRPr lang="en-US" sz="1450" dirty="0"/>
          </a:p>
        </p:txBody>
      </p:sp>
      <p:sp>
        <p:nvSpPr>
          <p:cNvPr id="57" name="Text 55"/>
          <p:cNvSpPr/>
          <p:nvPr/>
        </p:nvSpPr>
        <p:spPr>
          <a:xfrm>
            <a:off x="6180296" y="5965627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98.38%</a:t>
            </a:r>
            <a:endParaRPr lang="en-US" sz="1450" dirty="0"/>
          </a:p>
        </p:txBody>
      </p:sp>
      <p:sp>
        <p:nvSpPr>
          <p:cNvPr id="58" name="Text 56"/>
          <p:cNvSpPr/>
          <p:nvPr/>
        </p:nvSpPr>
        <p:spPr>
          <a:xfrm>
            <a:off x="8173283" y="5965627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98.02%</a:t>
            </a:r>
            <a:endParaRPr lang="en-US" sz="1450" dirty="0"/>
          </a:p>
        </p:txBody>
      </p:sp>
      <p:sp>
        <p:nvSpPr>
          <p:cNvPr id="59" name="Text 57"/>
          <p:cNvSpPr/>
          <p:nvPr/>
        </p:nvSpPr>
        <p:spPr>
          <a:xfrm>
            <a:off x="10166271" y="5965627"/>
            <a:ext cx="160603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98.79%</a:t>
            </a:r>
            <a:endParaRPr lang="en-US" sz="1450" dirty="0"/>
          </a:p>
        </p:txBody>
      </p:sp>
      <p:sp>
        <p:nvSpPr>
          <p:cNvPr id="60" name="Text 58"/>
          <p:cNvSpPr/>
          <p:nvPr/>
        </p:nvSpPr>
        <p:spPr>
          <a:xfrm>
            <a:off x="12159258" y="5965627"/>
            <a:ext cx="1609844" cy="303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98.13%</a:t>
            </a:r>
            <a:endParaRPr lang="en-US" sz="1450" dirty="0"/>
          </a:p>
        </p:txBody>
      </p:sp>
      <p:sp>
        <p:nvSpPr>
          <p:cNvPr id="61" name="Shape 59"/>
          <p:cNvSpPr/>
          <p:nvPr/>
        </p:nvSpPr>
        <p:spPr>
          <a:xfrm>
            <a:off x="664012" y="6611660"/>
            <a:ext cx="13302377" cy="1109782"/>
          </a:xfrm>
          <a:prstGeom prst="roundRect">
            <a:avLst>
              <a:gd name="adj" fmla="val 15387"/>
            </a:avLst>
          </a:prstGeom>
          <a:solidFill>
            <a:srgbClr val="B3FFE7"/>
          </a:solidFill>
        </p:spPr>
      </p:sp>
      <p:pic>
        <p:nvPicPr>
          <p:cNvPr id="6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678" y="6896100"/>
            <a:ext cx="237053" cy="189667"/>
          </a:xfrm>
          <a:prstGeom prst="rect">
            <a:avLst/>
          </a:prstGeom>
        </p:spPr>
      </p:pic>
      <p:sp>
        <p:nvSpPr>
          <p:cNvPr id="63" name="Text 60"/>
          <p:cNvSpPr/>
          <p:nvPr/>
        </p:nvSpPr>
        <p:spPr>
          <a:xfrm>
            <a:off x="1280398" y="6848713"/>
            <a:ext cx="12496324" cy="607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Model: K-Nearest Neighbours (KNN)</a:t>
            </a:r>
            <a:r>
              <a:rPr lang="en-US" sz="14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— Achieved highest Macro F1 score of 99.23% with exceptional balance across all performance metrics, demonstrating superior classification capability.</a:t>
            </a:r>
            <a:endParaRPr lang="en-US" sz="14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0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1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2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3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4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5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6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17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18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19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2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20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21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22.xml><?xml version="1.0" encoding="utf-8"?>
<p:tagLst xmlns:p="http://schemas.openxmlformats.org/presentationml/2006/main">
  <p:tag name="KSO_WM_DIAGRAM_VIRTUALLY_FRAME" val="{&quot;height&quot;:170.5,&quot;left&quot;:47,&quot;top&quot;:160.65,&quot;width&quot;:987.35}"/>
</p:tagLst>
</file>

<file path=ppt/tags/tag23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4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5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6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7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8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29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30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1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2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3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4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5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6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7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38.xml><?xml version="1.0" encoding="utf-8"?>
<p:tagLst xmlns:p="http://schemas.openxmlformats.org/presentationml/2006/main">
  <p:tag name="KSO_WM_DIAGRAM_VIRTUALLY_FRAME" val="{&quot;height&quot;:389.9062204724413,&quot;left&quot;:161.88125984251965,&quot;top&quot;:95.98440944881887,&quot;width&quot;:557.1687401574803}"/>
</p:tagLst>
</file>

<file path=ppt/tags/tag4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5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6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7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8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ags/tag9.xml><?xml version="1.0" encoding="utf-8"?>
<p:tagLst xmlns:p="http://schemas.openxmlformats.org/presentationml/2006/main">
  <p:tag name="KSO_WM_DIAGRAM_VIRTUALLY_FRAME" val="{&quot;height&quot;:288.21559055118115,&quot;left&quot;:41.87503937007874,&quot;top&quot;:280.6531496062992,&quot;width&quot;:1044.1499212598424}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5553</Words>
  <Application>WPS Presentation</Application>
  <PresentationFormat>On-screen Show (16:9)</PresentationFormat>
  <Paragraphs>348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SimSun</vt:lpstr>
      <vt:lpstr>Wingdings</vt:lpstr>
      <vt:lpstr>Noto Serif SC Bold</vt:lpstr>
      <vt:lpstr>Segoe Print</vt:lpstr>
      <vt:lpstr>Noto Serif SC Bold</vt:lpstr>
      <vt:lpstr>Noto Serif SC Bold</vt:lpstr>
      <vt:lpstr>Geist</vt:lpstr>
      <vt:lpstr>Geist</vt:lpstr>
      <vt:lpstr>Geist</vt:lpstr>
      <vt:lpstr>Noto Serif SC Light</vt:lpstr>
      <vt:lpstr>Noto Serif SC Light</vt:lpstr>
      <vt:lpstr>Noto Serif SC Light</vt:lpstr>
      <vt:lpstr>Calibri</vt:lpstr>
      <vt:lpstr>Microsoft YaHei</vt:lpstr>
      <vt:lpstr>Arial Unicode MS</vt:lpstr>
      <vt:lpstr>MingLiU-ExtB</vt:lpstr>
      <vt:lpstr>Wingdings</vt:lpstr>
      <vt:lpstr>Snap ITC</vt:lpstr>
      <vt:lpstr>Bahnschrift SemiBold SemiCondensed</vt:lpstr>
      <vt:lpstr>Times New Roman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Diya 2617</cp:lastModifiedBy>
  <cp:revision>7</cp:revision>
  <dcterms:created xsi:type="dcterms:W3CDTF">2025-10-13T10:55:00Z</dcterms:created>
  <dcterms:modified xsi:type="dcterms:W3CDTF">2025-10-13T13:06:38Z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EEB1F6350F2541189404C97F0BB985CA_13</vt:lpwstr>
  </property>
  <property fmtid="{D5CDD505-2E9C-101B-9397-08002B2CF9AE}" pid="3" name="KSOProductBuildVer">
    <vt:lpwstr>1033-12.2.0.23131</vt:lpwstr>
  </property>
</Properties>
</file>